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0" r:id="rId2"/>
    <p:sldId id="365" r:id="rId3"/>
    <p:sldId id="374" r:id="rId4"/>
    <p:sldId id="375" r:id="rId5"/>
    <p:sldId id="376" r:id="rId6"/>
    <p:sldId id="378" r:id="rId7"/>
    <p:sldId id="371" r:id="rId8"/>
    <p:sldId id="379" r:id="rId9"/>
    <p:sldId id="372" r:id="rId10"/>
    <p:sldId id="367" r:id="rId11"/>
    <p:sldId id="368" r:id="rId12"/>
    <p:sldId id="369" r:id="rId13"/>
    <p:sldId id="370" r:id="rId14"/>
    <p:sldId id="373" r:id="rId15"/>
    <p:sldId id="360" r:id="rId16"/>
    <p:sldId id="361" r:id="rId17"/>
    <p:sldId id="362" r:id="rId18"/>
    <p:sldId id="355" r:id="rId19"/>
    <p:sldId id="366" r:id="rId20"/>
    <p:sldId id="351" r:id="rId21"/>
    <p:sldId id="353" r:id="rId22"/>
    <p:sldId id="352" r:id="rId23"/>
    <p:sldId id="354" r:id="rId24"/>
    <p:sldId id="364" r:id="rId25"/>
    <p:sldId id="357" r:id="rId26"/>
    <p:sldId id="356" r:id="rId27"/>
  </p:sldIdLst>
  <p:sldSz cx="12192000" cy="6858000"/>
  <p:notesSz cx="6735763" cy="9866313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CC"/>
    <a:srgbClr val="6699FF"/>
    <a:srgbClr val="FFCC00"/>
    <a:srgbClr val="33CCFF"/>
    <a:srgbClr val="FF99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1" autoAdjust="0"/>
    <p:restoredTop sz="95120" autoAdjust="0"/>
  </p:normalViewPr>
  <p:slideViewPr>
    <p:cSldViewPr>
      <p:cViewPr varScale="1">
        <p:scale>
          <a:sx n="95" d="100"/>
          <a:sy n="95" d="100"/>
        </p:scale>
        <p:origin x="72" y="1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67" y="-67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269" cy="53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defTabSz="90732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4495" y="0"/>
            <a:ext cx="2951269" cy="53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defTabSz="90732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30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9590"/>
            <a:ext cx="2951269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defTabSz="90732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30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4495" y="9399590"/>
            <a:ext cx="2951269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defTabSz="907324">
              <a:defRPr sz="1200">
                <a:latin typeface="Arial" charset="0"/>
              </a:defRPr>
            </a:lvl1pPr>
          </a:lstStyle>
          <a:p>
            <a:pPr>
              <a:defRPr/>
            </a:pPr>
            <a:fld id="{986A7E79-20B6-4F12-96A7-3A3021B3E209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1309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17876" cy="49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defTabSz="90732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888" y="3"/>
            <a:ext cx="2917876" cy="49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defTabSz="90732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41363"/>
            <a:ext cx="657383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422" y="4686302"/>
            <a:ext cx="493892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4189"/>
            <a:ext cx="2917876" cy="49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defTabSz="90732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888" y="9374189"/>
            <a:ext cx="2917876" cy="49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defTabSz="907324">
              <a:defRPr sz="1200">
                <a:latin typeface="Arial" charset="0"/>
              </a:defRPr>
            </a:lvl1pPr>
          </a:lstStyle>
          <a:p>
            <a:pPr>
              <a:defRPr/>
            </a:pPr>
            <a:fld id="{1D788B8C-08FB-4D28-A55A-78A2318353C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1260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88B8C-08FB-4D28-A55A-78A2318353CD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841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88B8C-08FB-4D28-A55A-78A2318353CD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803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30D3-66BD-4CD5-B0BE-6E6D4181263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FA3F-9CCA-45C7-B2EE-7628215EF959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1752" y="152401"/>
            <a:ext cx="2838449" cy="5940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1" y="152401"/>
            <a:ext cx="8312151" cy="594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9D37A-4F22-49B3-83FD-64909F0526B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1"/>
            <a:ext cx="11353800" cy="684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0" y="1125539"/>
            <a:ext cx="11328400" cy="49672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EF4F-4657-4516-8611-D5ABA64A7CF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1"/>
            <a:ext cx="11353800" cy="684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125539"/>
            <a:ext cx="556260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125539"/>
            <a:ext cx="556260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6465D-8481-4502-9D33-9484644A443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4A11B-6BBF-41F1-8E1D-A14D58CB02B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8CA2-61D2-4900-96EE-90AA6C7467C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908720"/>
            <a:ext cx="5562600" cy="5400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08720"/>
            <a:ext cx="5562600" cy="5400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CC30B-8327-4CC8-BFAA-6F898E26C7D1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D21A8-C08B-4D3A-BE47-B49D02C7C197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21554-169C-40A4-A027-CC247ED0DAA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44AD9-A34C-4B3C-9FA7-CCBBBEE137A2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504B6-3579-4970-9724-E5FED8EF340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343F8-51A1-4150-B6F2-2324D8418F5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44625"/>
            <a:ext cx="113538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Click here to change title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908720"/>
            <a:ext cx="113284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Click here to change text format of template</a:t>
            </a:r>
          </a:p>
          <a:p>
            <a:pPr lvl="1"/>
            <a:r>
              <a:rPr lang="de-CH" dirty="0"/>
              <a:t>subtitle 2 (or subsections)</a:t>
            </a:r>
          </a:p>
          <a:p>
            <a:pPr lvl="2"/>
            <a:r>
              <a:rPr lang="de-CH" dirty="0"/>
              <a:t>subtitle 3</a:t>
            </a:r>
          </a:p>
          <a:p>
            <a:pPr lvl="3"/>
            <a:r>
              <a:rPr lang="de-CH" dirty="0"/>
              <a:t>subtitle 4</a:t>
            </a:r>
          </a:p>
          <a:p>
            <a:pPr lvl="4"/>
            <a:r>
              <a:rPr lang="de-CH" dirty="0"/>
              <a:t>subtitle 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6587" y="6537152"/>
            <a:ext cx="672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BCFD8529-F64D-476F-89DE-0947461E3B77}" type="slidenum">
              <a:rPr lang="de-CH" smtClean="0"/>
              <a:pPr>
                <a:defRPr/>
              </a:pPr>
              <a:t>‹#›</a:t>
            </a:fld>
            <a:endParaRPr lang="de-CH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807634" y="613568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de-DE" sz="2400">
              <a:latin typeface="Arial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334433" y="764704"/>
            <a:ext cx="1158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Tx/>
        <a:buChar char="•"/>
        <a:defRPr sz="2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Arial" charset="0"/>
        <a:buChar char="–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Tx/>
        <a:buFont typeface="Arial" charset="0"/>
        <a:buChar char="…"/>
        <a:defRPr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Font typeface="Arial" charset="0"/>
        <a:buChar char="»"/>
        <a:defRPr sz="16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idx="4294967295"/>
          </p:nvPr>
        </p:nvSpPr>
        <p:spPr>
          <a:xfrm>
            <a:off x="1343472" y="1435968"/>
            <a:ext cx="9577064" cy="1632992"/>
          </a:xfrm>
        </p:spPr>
        <p:txBody>
          <a:bodyPr/>
          <a:lstStyle/>
          <a:p>
            <a:pPr algn="ctr" eaLnBrk="1" hangingPunct="1"/>
            <a:r>
              <a:rPr lang="en-US" sz="2400" b="1" dirty="0"/>
              <a:t>Deep Learning Statistical Arbitrage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Jorge </a:t>
            </a:r>
            <a:r>
              <a:rPr lang="en-US" sz="2400" dirty="0" err="1"/>
              <a:t>Guijarro</a:t>
            </a:r>
            <a:r>
              <a:rPr lang="en-US" sz="2400" dirty="0"/>
              <a:t>-Ordonez</a:t>
            </a:r>
            <a:br>
              <a:rPr lang="en-US" sz="2400" dirty="0"/>
            </a:br>
            <a:r>
              <a:rPr lang="en-US" sz="2400" dirty="0"/>
              <a:t>Markus </a:t>
            </a:r>
            <a:r>
              <a:rPr lang="en-US" sz="2400" dirty="0" err="1"/>
              <a:t>Pelger</a:t>
            </a:r>
            <a:br>
              <a:rPr lang="en-US" sz="2400" dirty="0"/>
            </a:br>
            <a:r>
              <a:rPr lang="en-US" sz="2400" dirty="0"/>
              <a:t>Greg </a:t>
            </a:r>
            <a:r>
              <a:rPr lang="en-US" sz="2400" dirty="0" err="1"/>
              <a:t>Zanotti</a:t>
            </a:r>
            <a:endParaRPr lang="en-US" sz="24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4294967295"/>
          </p:nvPr>
        </p:nvSpPr>
        <p:spPr>
          <a:xfrm>
            <a:off x="3071664" y="3742928"/>
            <a:ext cx="6048672" cy="8382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it-IT" u="sng" dirty="0">
                <a:solidFill>
                  <a:schemeClr val="tx2"/>
                </a:solidFill>
              </a:rPr>
              <a:t>Discussion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it-IT" dirty="0">
                <a:solidFill>
                  <a:schemeClr val="tx2"/>
                </a:solidFill>
              </a:rPr>
              <a:t>Amit Goyal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639616" y="5039072"/>
            <a:ext cx="691276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Char char="…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August 2022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kern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ABFR Webinar</a:t>
            </a:r>
          </a:p>
        </p:txBody>
      </p:sp>
      <p:pic>
        <p:nvPicPr>
          <p:cNvPr id="6" name="Picture 5" descr="Logo-UNIL_bleu300dpi.tiff">
            <a:extLst>
              <a:ext uri="{FF2B5EF4-FFF2-40B4-BE49-F238E27FC236}">
                <a16:creationId xmlns:a16="http://schemas.microsoft.com/office/drawing/2014/main" id="{D48E88E7-6D83-4472-8E90-8D1FFCE4D8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38" y="6009942"/>
            <a:ext cx="2166938" cy="803434"/>
          </a:xfrm>
          <a:prstGeom prst="rect">
            <a:avLst/>
          </a:prstGeom>
        </p:spPr>
      </p:pic>
      <p:pic>
        <p:nvPicPr>
          <p:cNvPr id="8" name="Picture 7" descr="logo_sfi.gif">
            <a:extLst>
              <a:ext uri="{FF2B5EF4-FFF2-40B4-BE49-F238E27FC236}">
                <a16:creationId xmlns:a16="http://schemas.microsoft.com/office/drawing/2014/main" id="{68A587DD-4553-4FFB-A39A-0D915763EC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1832" y="5990416"/>
            <a:ext cx="367284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1D11-A259-47CA-B159-3B4A12AD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Nitpicking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A9FDA-9C60-44E4-BE90-01C43C4E9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Mean return is 13.7% for zero factor model versus only 3.4% for 8-factor model. 8-factor alpha is 11.6% for zero factor model versus only 3.3% for 8-factor model. </a:t>
            </a:r>
            <a:r>
              <a:rPr lang="en-US" sz="2600" dirty="0"/>
              <a:t>I know that the goal is to maximize SR but still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48F9F-8646-481E-BA3E-09D00FF09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7DB76-542B-424C-B6CE-A5291674E7D3}"/>
              </a:ext>
            </a:extLst>
          </p:cNvPr>
          <p:cNvSpPr txBox="1"/>
          <p:nvPr/>
        </p:nvSpPr>
        <p:spPr>
          <a:xfrm>
            <a:off x="9840416" y="44624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2. Small picture comments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06C09A-6FBC-461A-837B-1F121AFE5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11" y="2645408"/>
            <a:ext cx="10597481" cy="331975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4A2C5F-8543-4E5A-A850-6FFB737BBD77}"/>
              </a:ext>
            </a:extLst>
          </p:cNvPr>
          <p:cNvSpPr/>
          <p:nvPr/>
        </p:nvSpPr>
        <p:spPr bwMode="auto">
          <a:xfrm>
            <a:off x="1415480" y="4221088"/>
            <a:ext cx="3168352" cy="288032"/>
          </a:xfrm>
          <a:prstGeom prst="round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798A31C-FB53-4DEA-93B7-06867B9D7B9B}"/>
              </a:ext>
            </a:extLst>
          </p:cNvPr>
          <p:cNvSpPr/>
          <p:nvPr/>
        </p:nvSpPr>
        <p:spPr bwMode="auto">
          <a:xfrm>
            <a:off x="1415480" y="5085184"/>
            <a:ext cx="3168352" cy="288032"/>
          </a:xfrm>
          <a:prstGeom prst="round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1D11-A259-47CA-B159-3B4A12AD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Nitpicking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2A9FDA-9C60-44E4-BE90-01C43C4E9B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Annualized</a:t>
                </a:r>
                <a:r>
                  <a:rPr lang="en-US" dirty="0"/>
                  <a:t> volatility of portfolios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factor models is 1%-4%. </a:t>
                </a:r>
                <a:r>
                  <a:rPr lang="en-US" sz="2400" dirty="0"/>
                  <a:t>This is magical!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2A9FDA-9C60-44E4-BE90-01C43C4E9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1" t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48F9F-8646-481E-BA3E-09D00FF09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7DB76-542B-424C-B6CE-A5291674E7D3}"/>
              </a:ext>
            </a:extLst>
          </p:cNvPr>
          <p:cNvSpPr txBox="1"/>
          <p:nvPr/>
        </p:nvSpPr>
        <p:spPr>
          <a:xfrm>
            <a:off x="9840416" y="44624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2. Small picture comments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34E889-98AC-4B9B-9F3B-9B52CD734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2053569"/>
            <a:ext cx="9225763" cy="348645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63781E-1F0F-473F-B822-72E31C15977C}"/>
              </a:ext>
            </a:extLst>
          </p:cNvPr>
          <p:cNvSpPr/>
          <p:nvPr/>
        </p:nvSpPr>
        <p:spPr bwMode="auto">
          <a:xfrm>
            <a:off x="5375920" y="4365104"/>
            <a:ext cx="576064" cy="648072"/>
          </a:xfrm>
          <a:prstGeom prst="round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A640E9-7FAD-41DE-9E46-DC0927801E1A}"/>
              </a:ext>
            </a:extLst>
          </p:cNvPr>
          <p:cNvSpPr/>
          <p:nvPr/>
        </p:nvSpPr>
        <p:spPr bwMode="auto">
          <a:xfrm>
            <a:off x="7641338" y="4389526"/>
            <a:ext cx="576063" cy="1127706"/>
          </a:xfrm>
          <a:prstGeom prst="round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04A6A46-CCA5-474D-B28F-308D0FC557B2}"/>
              </a:ext>
            </a:extLst>
          </p:cNvPr>
          <p:cNvSpPr/>
          <p:nvPr/>
        </p:nvSpPr>
        <p:spPr bwMode="auto">
          <a:xfrm>
            <a:off x="9912425" y="4365104"/>
            <a:ext cx="576063" cy="1127706"/>
          </a:xfrm>
          <a:prstGeom prst="round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9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1D11-A259-47CA-B159-3B4A12AD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Nitpicking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2A9FDA-9C60-44E4-BE90-01C43C4E9B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~30%</m:t>
                    </m:r>
                  </m:oMath>
                </a14:m>
                <a:r>
                  <a:rPr lang="en-US" sz="2400" dirty="0"/>
                  <a:t>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dirty="0"/>
                  <a:t>⇒ Risk adjustment matters for betas but not alphas. ⇒ Factor premia are small, or they cancel each other.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2A9FDA-9C60-44E4-BE90-01C43C4E9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1" t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48F9F-8646-481E-BA3E-09D00FF09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7DB76-542B-424C-B6CE-A5291674E7D3}"/>
              </a:ext>
            </a:extLst>
          </p:cNvPr>
          <p:cNvSpPr txBox="1"/>
          <p:nvPr/>
        </p:nvSpPr>
        <p:spPr>
          <a:xfrm>
            <a:off x="9840416" y="44624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2. Small picture comments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576D3-F7A2-45F6-844E-098E4108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2114436"/>
            <a:ext cx="10954699" cy="328641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E85FFA-FBE0-4881-8119-64703C9D117A}"/>
              </a:ext>
            </a:extLst>
          </p:cNvPr>
          <p:cNvSpPr/>
          <p:nvPr/>
        </p:nvSpPr>
        <p:spPr bwMode="auto">
          <a:xfrm>
            <a:off x="911424" y="3573016"/>
            <a:ext cx="10729192" cy="288032"/>
          </a:xfrm>
          <a:prstGeom prst="round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4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1D11-A259-47CA-B159-3B4A12AD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Nitpicking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A9FDA-9C60-44E4-BE90-01C43C4E9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08720"/>
            <a:ext cx="3431952" cy="54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FF factors, SR is higher when the objective is mean-variance than when it is Sharpe ratio.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48F9F-8646-481E-BA3E-09D00FF09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7DB76-542B-424C-B6CE-A5291674E7D3}"/>
              </a:ext>
            </a:extLst>
          </p:cNvPr>
          <p:cNvSpPr txBox="1"/>
          <p:nvPr/>
        </p:nvSpPr>
        <p:spPr>
          <a:xfrm>
            <a:off x="9840416" y="44624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2. Small picture comments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81308-B629-4B56-8F22-4DA107C72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836712"/>
            <a:ext cx="7372989" cy="2903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62D8F4-B30E-466C-9889-E6172794C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3789040"/>
            <a:ext cx="6934801" cy="304826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3AB86D-D658-4A21-8F48-63972A1078AA}"/>
              </a:ext>
            </a:extLst>
          </p:cNvPr>
          <p:cNvSpPr/>
          <p:nvPr/>
        </p:nvSpPr>
        <p:spPr bwMode="auto">
          <a:xfrm>
            <a:off x="5807968" y="1988840"/>
            <a:ext cx="504056" cy="1224136"/>
          </a:xfrm>
          <a:prstGeom prst="round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7BDE35-3A2B-4320-9402-4E901947EB06}"/>
              </a:ext>
            </a:extLst>
          </p:cNvPr>
          <p:cNvSpPr/>
          <p:nvPr/>
        </p:nvSpPr>
        <p:spPr bwMode="auto">
          <a:xfrm>
            <a:off x="5015880" y="5085184"/>
            <a:ext cx="504056" cy="1224136"/>
          </a:xfrm>
          <a:prstGeom prst="round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9C4FA6-4239-4B4E-B785-194B7F062A9E}"/>
              </a:ext>
            </a:extLst>
          </p:cNvPr>
          <p:cNvSpPr/>
          <p:nvPr/>
        </p:nvSpPr>
        <p:spPr bwMode="auto">
          <a:xfrm>
            <a:off x="8832304" y="836712"/>
            <a:ext cx="2160240" cy="432048"/>
          </a:xfrm>
          <a:prstGeom prst="round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B06D1E-8B60-48E4-BD68-547F8E972BEE}"/>
              </a:ext>
            </a:extLst>
          </p:cNvPr>
          <p:cNvSpPr/>
          <p:nvPr/>
        </p:nvSpPr>
        <p:spPr bwMode="auto">
          <a:xfrm>
            <a:off x="8904312" y="3717032"/>
            <a:ext cx="2304256" cy="432048"/>
          </a:xfrm>
          <a:prstGeom prst="roundRect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1D11-A259-47CA-B159-3B4A12AD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Nitpicking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A9FDA-9C60-44E4-BE90-01C43C4E9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trading costs, mean declines (as is to be expected) but volatility increases (why?).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Decline in returns is ~5% annualized or 2bps per day. Since you pay 5bps per transaction, you are doing 0.4 transactions per day. That sounds too low.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48F9F-8646-481E-BA3E-09D00FF09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7DB76-542B-424C-B6CE-A5291674E7D3}"/>
              </a:ext>
            </a:extLst>
          </p:cNvPr>
          <p:cNvSpPr txBox="1"/>
          <p:nvPr/>
        </p:nvSpPr>
        <p:spPr>
          <a:xfrm>
            <a:off x="9840416" y="44624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2. Small picture comments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A863A-6C03-4F75-AF68-BE0196FF3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11" y="3597530"/>
            <a:ext cx="1931837" cy="2495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10E2E7-B424-4AA7-9EDA-6F9C5E803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098" y="3830543"/>
            <a:ext cx="2286198" cy="20004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654C67-BAF8-40E4-9398-E4F2E5ED7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746" y="4118660"/>
            <a:ext cx="723963" cy="19508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ECD807-EC94-4BA9-9F74-DC9465EE5B44}"/>
              </a:ext>
            </a:extLst>
          </p:cNvPr>
          <p:cNvSpPr txBox="1"/>
          <p:nvPr/>
        </p:nvSpPr>
        <p:spPr>
          <a:xfrm>
            <a:off x="4079776" y="3378478"/>
            <a:ext cx="175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Without t-costs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1E7BCB-DC77-4713-9173-1BB87CAFECFB}"/>
              </a:ext>
            </a:extLst>
          </p:cNvPr>
          <p:cNvSpPr txBox="1"/>
          <p:nvPr/>
        </p:nvSpPr>
        <p:spPr>
          <a:xfrm>
            <a:off x="6714282" y="3378478"/>
            <a:ext cx="1422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With t-costs</a:t>
            </a:r>
          </a:p>
        </p:txBody>
      </p:sp>
    </p:spTree>
    <p:extLst>
      <p:ext uri="{BB962C8B-B14F-4D97-AF65-F5344CB8AC3E}">
        <p14:creationId xmlns:p14="http://schemas.microsoft.com/office/powerpoint/2010/main" val="2503376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1D11-A259-47CA-B159-3B4A12AD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A9FDA-9C60-44E4-BE90-01C43C4E9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arbitrage portfolio (for example, pairs trading) is not just a long-short portfolio.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a Value−Growth portfolio is not an arbitrage portfolio.</a:t>
            </a:r>
          </a:p>
          <a:p>
            <a:pPr lvl="1"/>
            <a:r>
              <a:rPr lang="en-US" dirty="0"/>
              <a:t>If you want, you can just go long value stocks because you believe that they are undervalued.</a:t>
            </a:r>
          </a:p>
          <a:p>
            <a:pPr lvl="1"/>
            <a:r>
              <a:rPr lang="en-US" dirty="0"/>
              <a:t>If you want, you can just go short growth stocks because you believe that they are overvalued.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arbitrage portfolio is a </a:t>
            </a:r>
            <a:r>
              <a:rPr lang="en-US" u="sng" dirty="0"/>
              <a:t>relative</a:t>
            </a:r>
            <a:r>
              <a:rPr lang="en-US" dirty="0"/>
              <a:t> value trade where you buy asset B and sell asset S not because you believe that B is undervalued and S in overvalued but because you believe that B is undervalued </a:t>
            </a:r>
            <a:r>
              <a:rPr lang="en-US" u="sng" dirty="0"/>
              <a:t>relative</a:t>
            </a:r>
            <a:r>
              <a:rPr lang="en-US" dirty="0"/>
              <a:t> to S (or S is overvalued </a:t>
            </a:r>
            <a:r>
              <a:rPr lang="en-US" u="sng" dirty="0"/>
              <a:t>relative</a:t>
            </a:r>
            <a:r>
              <a:rPr lang="en-US" dirty="0"/>
              <a:t> to B).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48F9F-8646-481E-BA3E-09D00FF09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7DB76-542B-424C-B6CE-A5291674E7D3}"/>
              </a:ext>
            </a:extLst>
          </p:cNvPr>
          <p:cNvSpPr txBox="1"/>
          <p:nvPr/>
        </p:nvSpPr>
        <p:spPr>
          <a:xfrm>
            <a:off x="9192344" y="44624"/>
            <a:ext cx="2927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3a. What the paper is really about</a:t>
            </a:r>
          </a:p>
        </p:txBody>
      </p:sp>
    </p:spTree>
    <p:extLst>
      <p:ext uri="{BB962C8B-B14F-4D97-AF65-F5344CB8AC3E}">
        <p14:creationId xmlns:p14="http://schemas.microsoft.com/office/powerpoint/2010/main" val="1974916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51BE-38CE-4ED9-BDA2-51F78D38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6DCA4-A582-4BC7-9691-2D781EE2A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means that the signals for an arbitrage trade have to come from both the long and the short side.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A9CC9-E511-4D49-B7B6-EB2925DDDD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3D781-B465-4ED2-A67C-664862D99F6F}"/>
              </a:ext>
            </a:extLst>
          </p:cNvPr>
          <p:cNvSpPr txBox="1"/>
          <p:nvPr/>
        </p:nvSpPr>
        <p:spPr>
          <a:xfrm>
            <a:off x="407368" y="2708920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Whether to buy (or sell)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Kennecot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is based not only on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Kennecot’s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own price performance but also on Uniroyal’s price performance.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1B71E-B2BD-474C-B3AB-F8AF668AE362}"/>
              </a:ext>
            </a:extLst>
          </p:cNvPr>
          <p:cNvSpPr txBox="1"/>
          <p:nvPr/>
        </p:nvSpPr>
        <p:spPr>
          <a:xfrm>
            <a:off x="9192344" y="44624"/>
            <a:ext cx="2927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3a. What the paper is really about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FCCED-8F5B-4F35-AF40-271E55A65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1988840"/>
            <a:ext cx="7050064" cy="4043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733FD5-B8B2-49B4-97C8-F1FBC67D4644}"/>
              </a:ext>
            </a:extLst>
          </p:cNvPr>
          <p:cNvSpPr txBox="1"/>
          <p:nvPr/>
        </p:nvSpPr>
        <p:spPr>
          <a:xfrm>
            <a:off x="4583832" y="6165304"/>
            <a:ext cx="4392488" cy="276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Source: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Gatev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Goetzmann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, and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Rouwenhorst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(2006)</a:t>
            </a:r>
          </a:p>
        </p:txBody>
      </p:sp>
    </p:spTree>
    <p:extLst>
      <p:ext uri="{BB962C8B-B14F-4D97-AF65-F5344CB8AC3E}">
        <p14:creationId xmlns:p14="http://schemas.microsoft.com/office/powerpoint/2010/main" val="4251308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9496-9B4F-4280-95E8-B7EF2B09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AD1BE-D0FB-45A2-8D5E-50C836BB69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a buy/sell signal is based on only one’s own prior price performance,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dirty="0"/>
                  <a:t>), then that trade is closer to a technical trading rule than an arbitrage trade rule.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Therefore, this paper’s framework is more about technical trading than about statistical arbitrage.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title of the paper should be:</a:t>
                </a:r>
              </a:p>
              <a:p>
                <a:pPr marL="0" indent="0" algn="ctr">
                  <a:buNone/>
                </a:pPr>
                <a:r>
                  <a:rPr lang="en-US" dirty="0"/>
                  <a:t>“Deep Learning Technical Trading”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AD1BE-D0FB-45A2-8D5E-50C836BB6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1" t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EF423-539C-4C11-B162-544A97BB8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64F74-3B20-40A3-AD48-ED2A16637CB5}"/>
              </a:ext>
            </a:extLst>
          </p:cNvPr>
          <p:cNvSpPr txBox="1"/>
          <p:nvPr/>
        </p:nvSpPr>
        <p:spPr>
          <a:xfrm>
            <a:off x="9192344" y="44624"/>
            <a:ext cx="2927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3a. What the paper is really about</a:t>
            </a:r>
          </a:p>
        </p:txBody>
      </p:sp>
    </p:spTree>
    <p:extLst>
      <p:ext uri="{BB962C8B-B14F-4D97-AF65-F5344CB8AC3E}">
        <p14:creationId xmlns:p14="http://schemas.microsoft.com/office/powerpoint/2010/main" val="205638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F02980-6DF4-4B5A-A048-3C717C9E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D1807D-BE92-4818-ABD5-77C3BBEA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CRSP share code = 10 or 11.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Top 500 market capitalization stocks (chosen 60 days before portfolio formation date).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Daily rebalanced equal-weighted decile portfolios.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Residuals calculated from 8-factor model (</a:t>
            </a:r>
            <a:r>
              <a:rPr lang="en-US" dirty="0" err="1"/>
              <a:t>MktmRf</a:t>
            </a:r>
            <a:r>
              <a:rPr lang="en-US" dirty="0"/>
              <a:t>, SMB, HML, RMW, CMA, STR, MOM, and LTR) calculated on a 60-day rolling window.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Sample period is 1998 to 2021 (24 years).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6063E7-ACFE-4724-9A0C-017569E7EC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21554-169C-40A4-A027-CC247ED0DAA5}" type="slidenum">
              <a:rPr lang="de-CH" smtClean="0"/>
              <a:pPr/>
              <a:t>18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7E174-2C78-48C3-9D4E-3FFED0EDA2A9}"/>
              </a:ext>
            </a:extLst>
          </p:cNvPr>
          <p:cNvSpPr txBox="1"/>
          <p:nvPr/>
        </p:nvSpPr>
        <p:spPr>
          <a:xfrm>
            <a:off x="9840416" y="44624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3b. Machine not that smart</a:t>
            </a:r>
          </a:p>
        </p:txBody>
      </p:sp>
    </p:spTree>
    <p:extLst>
      <p:ext uri="{BB962C8B-B14F-4D97-AF65-F5344CB8AC3E}">
        <p14:creationId xmlns:p14="http://schemas.microsoft.com/office/powerpoint/2010/main" val="151189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F02980-6DF4-4B5A-A048-3C717C9E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‘machine’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AD1807D-BE92-4818-ABD5-77C3BBEA38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Signal comes from cumulative past returns,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or residuals,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for a past window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days.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Allocation function is simple average for the extreme returns: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−2%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&lt;10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th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percentile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2%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&gt;9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th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percentile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AD1807D-BE92-4818-ABD5-77C3BBEA3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61" t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6063E7-ACFE-4724-9A0C-017569E7EC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21554-169C-40A4-A027-CC247ED0DAA5}" type="slidenum">
              <a:rPr lang="de-CH" smtClean="0"/>
              <a:pPr/>
              <a:t>19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7E174-2C78-48C3-9D4E-3FFED0EDA2A9}"/>
              </a:ext>
            </a:extLst>
          </p:cNvPr>
          <p:cNvSpPr txBox="1"/>
          <p:nvPr/>
        </p:nvSpPr>
        <p:spPr>
          <a:xfrm>
            <a:off x="9840416" y="44624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3b. Machine not that smart</a:t>
            </a:r>
          </a:p>
        </p:txBody>
      </p:sp>
    </p:spTree>
    <p:extLst>
      <p:ext uri="{BB962C8B-B14F-4D97-AF65-F5344CB8AC3E}">
        <p14:creationId xmlns:p14="http://schemas.microsoft.com/office/powerpoint/2010/main" val="55230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6EEA1A-6A9E-461D-AA56-2C318397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A1E48A-A453-41CE-8D57-5CCE0F31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Quick summary.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Small picture comments (Clarifications / Nitpicking).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Big picture comments.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What are the authors really doing?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Why is their machine </a:t>
            </a:r>
            <a:r>
              <a:rPr lang="en-US" u="sng" dirty="0"/>
              <a:t>not</a:t>
            </a:r>
            <a:r>
              <a:rPr lang="en-US" dirty="0"/>
              <a:t> so great?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What may be some other benchmarks?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C9DEA-4164-46B4-9C31-03714BA01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21554-169C-40A4-A027-CC247ED0DAA5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9978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87F18E-3FB5-4B59-A65F-4BEDA5AF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Loser−Winner return for sorts on return (1)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23E35-1BAF-4541-A693-7CA531B2F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21554-169C-40A4-A027-CC247ED0DAA5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95F41BF-39DF-497C-837B-B9FF8D4AD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11004"/>
              </p:ext>
            </p:extLst>
          </p:nvPr>
        </p:nvGraphicFramePr>
        <p:xfrm>
          <a:off x="2135560" y="980728"/>
          <a:ext cx="7963539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3299">
                  <a:extLst>
                    <a:ext uri="{9D8B030D-6E8A-4147-A177-3AD203B41FA5}">
                      <a16:colId xmlns:a16="http://schemas.microsoft.com/office/drawing/2014/main" val="30851687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11153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3862746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1290206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3639524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1375390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4980639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613816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85814374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Return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Alpha5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Alpha8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Return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Alpha5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Alpha8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90895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 Skip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Yes Skip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9769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Sort on Return(−1)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2601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R/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Verdan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12.38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12.14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7.50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24.52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25.38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19.89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578297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(2.47)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(2.50)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(1.58)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(4.93)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(5.22)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(4.25)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957278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SR/IR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0.50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0.51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0.32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1.01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1.07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0.87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19070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Sort on Return(−5:−1)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3748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R/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Verdana" panose="020B0604030504040204" pitchFamily="34" charset="0"/>
                        </a:rPr>
                        <a:t>a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27.81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28.70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17.35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30.71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31.26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19.51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56134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(4.91)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(5.35)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(3.77)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(5.62)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(5.95)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(4.43)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4301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SR/IR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1.00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1.09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0.77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1.15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1.21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0.90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6926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Sort on Return(−22:−1)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855395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R/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Verdana" panose="020B0604030504040204" pitchFamily="34" charset="0"/>
                        </a:rPr>
                        <a:t>a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21.16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22.30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4.54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16.09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17.37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0.60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6489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(3.58)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(4.15)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(1.61)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(2.77)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(3.24)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(0.19)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48569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SR/IR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0.73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0.85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0.33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0.56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0.66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0.04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42993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F8B25AB-3A2E-4FAB-B267-1C4943F6AAD2}"/>
              </a:ext>
            </a:extLst>
          </p:cNvPr>
          <p:cNvSpPr txBox="1"/>
          <p:nvPr/>
        </p:nvSpPr>
        <p:spPr>
          <a:xfrm>
            <a:off x="119336" y="3469070"/>
            <a:ext cx="1911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Lehmann (1990)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BFBB8-D5BC-4CBD-96EE-25DBF91261C3}"/>
              </a:ext>
            </a:extLst>
          </p:cNvPr>
          <p:cNvSpPr txBox="1"/>
          <p:nvPr/>
        </p:nvSpPr>
        <p:spPr>
          <a:xfrm>
            <a:off x="119336" y="5013176"/>
            <a:ext cx="2037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Jegadeesh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(1990)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140E1-D067-4120-85C0-51A760C4D014}"/>
              </a:ext>
            </a:extLst>
          </p:cNvPr>
          <p:cNvSpPr txBox="1"/>
          <p:nvPr/>
        </p:nvSpPr>
        <p:spPr>
          <a:xfrm>
            <a:off x="271736" y="1844824"/>
            <a:ext cx="1822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Why not (2022)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295FD-5AB5-415F-BBD2-8E11B434EECF}"/>
              </a:ext>
            </a:extLst>
          </p:cNvPr>
          <p:cNvSpPr txBox="1"/>
          <p:nvPr/>
        </p:nvSpPr>
        <p:spPr>
          <a:xfrm>
            <a:off x="9840416" y="44624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3b. Machine not that smart</a:t>
            </a:r>
          </a:p>
        </p:txBody>
      </p:sp>
    </p:spTree>
    <p:extLst>
      <p:ext uri="{BB962C8B-B14F-4D97-AF65-F5344CB8AC3E}">
        <p14:creationId xmlns:p14="http://schemas.microsoft.com/office/powerpoint/2010/main" val="1205264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6BA5-17B0-4C9E-AB6A-030468A0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Loser−Winner return for sorts on return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775E-BB50-47CC-86C8-C3407518C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Looking back a month does not help.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Skipping a day helps for sorts on recent returns.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Risk adjustment matters (alphas &lt; returns).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Volatility of portfolios is around 25% annualized.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get Sharpe ratios of around 1.1.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6D0DE-DE1A-4C66-9287-DA7D136EF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D4A7D-B47D-45AF-B71A-EE70661A4C56}"/>
              </a:ext>
            </a:extLst>
          </p:cNvPr>
          <p:cNvSpPr txBox="1"/>
          <p:nvPr/>
        </p:nvSpPr>
        <p:spPr>
          <a:xfrm>
            <a:off x="9840416" y="44624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3b. Machine not that smart</a:t>
            </a:r>
          </a:p>
        </p:txBody>
      </p:sp>
    </p:spTree>
    <p:extLst>
      <p:ext uri="{BB962C8B-B14F-4D97-AF65-F5344CB8AC3E}">
        <p14:creationId xmlns:p14="http://schemas.microsoft.com/office/powerpoint/2010/main" val="2379011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87F18E-3FB5-4B59-A65F-4BEDA5AF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Loser−Winner return for sorts on residual (1)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23E35-1BAF-4541-A693-7CA531B2F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21554-169C-40A4-A027-CC247ED0DAA5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95F41BF-39DF-497C-837B-B9FF8D4AD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02436"/>
              </p:ext>
            </p:extLst>
          </p:nvPr>
        </p:nvGraphicFramePr>
        <p:xfrm>
          <a:off x="2135560" y="980728"/>
          <a:ext cx="7963539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3299">
                  <a:extLst>
                    <a:ext uri="{9D8B030D-6E8A-4147-A177-3AD203B41FA5}">
                      <a16:colId xmlns:a16="http://schemas.microsoft.com/office/drawing/2014/main" val="30851687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11153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3862746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1290206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3639524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1375390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4980639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613816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85814374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Return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Alpha5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Alpha8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Return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Alpha5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Alpha8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90895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 Skip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Yes Skip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9769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Sort on Resid8(−1)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2601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R/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Verdan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18.20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17.87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15.97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14.98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15.09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13.33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578297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(6.06)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(6.00)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(5.41)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(5.27)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(5.34)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(4.77)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957278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SR/IR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1.24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1.22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1.10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1.08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1.09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0.97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19070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Sort on Resid8(−5:−1)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3748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R/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Verdana" panose="020B0604030504040204" pitchFamily="34" charset="0"/>
                        </a:rPr>
                        <a:t>a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19.43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19.34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16.09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15.29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15.33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12.31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56134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(6.40)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(6.51)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(5.60)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(5.24)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(5.33)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(4.42)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4301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SR/IR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1.31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1.33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1.14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1.07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1.09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0.90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96926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Sort on Resid8(−22:−1)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855395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R/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Verdana" panose="020B0604030504040204" pitchFamily="34" charset="0"/>
                        </a:rPr>
                        <a:t>a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13.03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13.12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8.85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8.89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9.16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5.24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6489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(4.32)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(4.55)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(3.30)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(2.98)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(3.20)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(1.95)</a:t>
                      </a:r>
                    </a:p>
                  </a:txBody>
                  <a:tcPr marL="3810" marR="381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48569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SR/IR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0.88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0.93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0.67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0.61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0.65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0.40</a:t>
                      </a:r>
                    </a:p>
                  </a:txBody>
                  <a:tcPr marL="3810" marR="381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42993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0C5425-0555-4440-9384-D5C324976B14}"/>
              </a:ext>
            </a:extLst>
          </p:cNvPr>
          <p:cNvSpPr txBox="1"/>
          <p:nvPr/>
        </p:nvSpPr>
        <p:spPr>
          <a:xfrm>
            <a:off x="119336" y="3356992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Blitz,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Huij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Lansdorp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and Verbeek (2013) and Chaves (2016)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BAE1B1-A410-4405-A56F-E7CA6D419FE1}"/>
              </a:ext>
            </a:extLst>
          </p:cNvPr>
          <p:cNvSpPr txBox="1"/>
          <p:nvPr/>
        </p:nvSpPr>
        <p:spPr>
          <a:xfrm>
            <a:off x="9840416" y="44624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3b. Machine not that smart</a:t>
            </a:r>
          </a:p>
        </p:txBody>
      </p:sp>
    </p:spTree>
    <p:extLst>
      <p:ext uri="{BB962C8B-B14F-4D97-AF65-F5344CB8AC3E}">
        <p14:creationId xmlns:p14="http://schemas.microsoft.com/office/powerpoint/2010/main" val="3718732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73B1-C409-4525-9FA2-BD08A982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Loser−Winner return for sorts on residuals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3A83-C7B4-440B-B5D6-EC7A08B0F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Looking back a month does not help.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Skipping a day hurts a bit.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Risk adjustment does not matter (alphas ~ returns).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Volatility of portfolios is around 15% annualized.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get Sharpe ratios of around 1.1.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1C442-A283-4CBF-8767-CB1F269E1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A9B87-4E56-484B-A7FC-9649CFB5674C}"/>
              </a:ext>
            </a:extLst>
          </p:cNvPr>
          <p:cNvSpPr txBox="1"/>
          <p:nvPr/>
        </p:nvSpPr>
        <p:spPr>
          <a:xfrm>
            <a:off x="9840416" y="44624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3b. Machine not that smart</a:t>
            </a:r>
          </a:p>
        </p:txBody>
      </p:sp>
    </p:spTree>
    <p:extLst>
      <p:ext uri="{BB962C8B-B14F-4D97-AF65-F5344CB8AC3E}">
        <p14:creationId xmlns:p14="http://schemas.microsoft.com/office/powerpoint/2010/main" val="2484708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BD93-5B16-4410-823C-C8459E9A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other benchmarks?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E7675-4A5C-4ADF-8163-51CEB1E10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Since you are basically doing technical trading, why not benchmark yourself against technical trading rules?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E9EA-F8D5-4CC7-A902-CF304482B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24</a:t>
            </a:fld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6F371F-8E0B-4679-8792-9B104A3BD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73" y="2118417"/>
            <a:ext cx="2255715" cy="3398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421D48-B687-4E8B-B536-9245C640D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87" y="2111185"/>
            <a:ext cx="2571973" cy="3334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EEE32-C2EC-49D3-A3C7-D52144ADBB7E}"/>
              </a:ext>
            </a:extLst>
          </p:cNvPr>
          <p:cNvSpPr txBox="1"/>
          <p:nvPr/>
        </p:nvSpPr>
        <p:spPr>
          <a:xfrm>
            <a:off x="9768408" y="44624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3c. Some other benchmarks</a:t>
            </a:r>
          </a:p>
        </p:txBody>
      </p:sp>
    </p:spTree>
    <p:extLst>
      <p:ext uri="{BB962C8B-B14F-4D97-AF65-F5344CB8AC3E}">
        <p14:creationId xmlns:p14="http://schemas.microsoft.com/office/powerpoint/2010/main" val="1239510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08E6-65AF-46EF-AF17-D3FCE60F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trading rules </a:t>
            </a:r>
            <a:r>
              <a:rPr lang="en-US" sz="2000" dirty="0"/>
              <a:t>(Sullivan, </a:t>
            </a:r>
            <a:r>
              <a:rPr lang="en-US" sz="2000" dirty="0" err="1"/>
              <a:t>Timmermann</a:t>
            </a:r>
            <a:r>
              <a:rPr lang="en-US" sz="2000" dirty="0"/>
              <a:t>, and White, 1999)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D2842-5A1B-4D6D-9323-D2D3D8824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25</a:t>
            </a:fld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F9115-540D-4422-9129-6EF54BEF6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757" y="1268760"/>
            <a:ext cx="3646486" cy="5277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41E78D-40AE-4A09-9E77-5EBA82729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096" y="1340768"/>
            <a:ext cx="3505504" cy="4572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BA46D4-FBF5-4934-9563-478ED3B6D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124744"/>
            <a:ext cx="3638865" cy="1352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2D4997-A39B-420D-A8C6-0307722800F3}"/>
              </a:ext>
            </a:extLst>
          </p:cNvPr>
          <p:cNvSpPr txBox="1"/>
          <p:nvPr/>
        </p:nvSpPr>
        <p:spPr>
          <a:xfrm>
            <a:off x="9768408" y="44624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3c. Some other benchmarks</a:t>
            </a:r>
          </a:p>
        </p:txBody>
      </p:sp>
    </p:spTree>
    <p:extLst>
      <p:ext uri="{BB962C8B-B14F-4D97-AF65-F5344CB8AC3E}">
        <p14:creationId xmlns:p14="http://schemas.microsoft.com/office/powerpoint/2010/main" val="703766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E269-8EAF-4631-88A0-9A9E250C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ED13A-3463-4173-8844-30DC28292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Blitz, David, Joop </a:t>
            </a:r>
            <a:r>
              <a:rPr lang="en-US" sz="2000" dirty="0" err="1"/>
              <a:t>Huij</a:t>
            </a:r>
            <a:r>
              <a:rPr lang="en-US" sz="2000" dirty="0"/>
              <a:t>, Simon </a:t>
            </a:r>
            <a:r>
              <a:rPr lang="en-US" sz="2000" dirty="0" err="1"/>
              <a:t>Lansdorp</a:t>
            </a:r>
            <a:r>
              <a:rPr lang="en-US" sz="2000" dirty="0"/>
              <a:t>, and </a:t>
            </a:r>
            <a:r>
              <a:rPr lang="en-US" sz="2000" dirty="0" err="1"/>
              <a:t>Marno</a:t>
            </a:r>
            <a:r>
              <a:rPr lang="en-US" sz="2000" dirty="0"/>
              <a:t> Verbeek, 2013, “Short-Term Residual Reversal,” </a:t>
            </a:r>
            <a:r>
              <a:rPr lang="en-US" sz="2000" i="1" dirty="0"/>
              <a:t>Journal of Financial Markets</a:t>
            </a:r>
            <a:r>
              <a:rPr lang="en-US" sz="2000" dirty="0"/>
              <a:t> 16(3), 477‒504.</a:t>
            </a:r>
          </a:p>
          <a:p>
            <a:pPr marL="227013" indent="-2270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Chaves, Denis B., 2016, “Idiosyncratic Momentum: U.S. and International Evidence,” </a:t>
            </a:r>
            <a:r>
              <a:rPr lang="en-US" sz="2000" i="1" dirty="0"/>
              <a:t>Journal of Investing</a:t>
            </a:r>
            <a:r>
              <a:rPr lang="en-US" sz="2000" dirty="0"/>
              <a:t> 25(2), 64‒76.</a:t>
            </a:r>
          </a:p>
          <a:p>
            <a:pPr marL="227013" indent="-2270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err="1"/>
              <a:t>Gatev</a:t>
            </a:r>
            <a:r>
              <a:rPr lang="en-US" sz="2000" dirty="0"/>
              <a:t>, Evan, William N. </a:t>
            </a:r>
            <a:r>
              <a:rPr lang="en-US" sz="2000" dirty="0" err="1"/>
              <a:t>Goetzmann</a:t>
            </a:r>
            <a:r>
              <a:rPr lang="en-US" sz="2000" dirty="0"/>
              <a:t>, and K. Geert </a:t>
            </a:r>
            <a:r>
              <a:rPr lang="en-US" sz="2000" dirty="0" err="1"/>
              <a:t>Rouwenhorst</a:t>
            </a:r>
            <a:r>
              <a:rPr lang="en-US" sz="2000" dirty="0"/>
              <a:t>, 2006, “Pairs Trading: Performance of a Relative-Value Arbitrage Rule,” </a:t>
            </a:r>
            <a:r>
              <a:rPr lang="en-US" sz="2000" i="1" dirty="0"/>
              <a:t>Review of Financial Studies</a:t>
            </a:r>
            <a:r>
              <a:rPr lang="en-US" sz="2000" dirty="0"/>
              <a:t> 19(3), 797‒827.</a:t>
            </a:r>
          </a:p>
          <a:p>
            <a:pPr marL="227013" indent="-2270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err="1"/>
              <a:t>Jegadeesh</a:t>
            </a:r>
            <a:r>
              <a:rPr lang="en-US" sz="2000" dirty="0"/>
              <a:t>, Narasimhan, 1990, “Evidence of Predictable Behavior of Security Returns,” </a:t>
            </a:r>
            <a:r>
              <a:rPr lang="en-US" sz="2000" i="1" dirty="0"/>
              <a:t>Journal of Finance</a:t>
            </a:r>
            <a:r>
              <a:rPr lang="en-US" sz="2000" dirty="0"/>
              <a:t> 45(3), 881‒898.</a:t>
            </a:r>
          </a:p>
          <a:p>
            <a:pPr marL="227013" indent="-2270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Lehmann, Bruce N., 1990, “Fads, Martingales, and Market Efficiency,” </a:t>
            </a:r>
            <a:r>
              <a:rPr lang="en-US" sz="2000" i="1" dirty="0"/>
              <a:t>Quarterly Journal of Economics</a:t>
            </a:r>
            <a:r>
              <a:rPr lang="en-US" sz="2000" dirty="0"/>
              <a:t> 105(1), 1‒28.</a:t>
            </a:r>
          </a:p>
          <a:p>
            <a:pPr marL="227013" indent="-2270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Sullivan, Ryan, Allan </a:t>
            </a:r>
            <a:r>
              <a:rPr lang="en-US" sz="2000" dirty="0" err="1"/>
              <a:t>Timmermann</a:t>
            </a:r>
            <a:r>
              <a:rPr lang="en-US" sz="2000" dirty="0"/>
              <a:t>, and Halbert White, 1999, “Data-Snooping, Technical Trading Rule Performance, and the Bootstrap,” </a:t>
            </a:r>
            <a:r>
              <a:rPr lang="en-US" sz="2000" i="1" dirty="0"/>
              <a:t>Journal of Finance</a:t>
            </a:r>
            <a:r>
              <a:rPr lang="en-US" sz="2000" dirty="0"/>
              <a:t> 54(5), 1647‒1691.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E2F4C-831C-47B1-9C1B-B9784D18B8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44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1D11-A259-47CA-B159-3B4A12AD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in a nutshell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A9FDA-9C60-44E4-BE90-01C43C4E9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Formalized model for signal extraction and portfolio allocation for strategies that use past returns.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Important that the two steps are carried out jointly.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48F9F-8646-481E-BA3E-09D00FF09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7DB76-542B-424C-B6CE-A5291674E7D3}"/>
              </a:ext>
            </a:extLst>
          </p:cNvPr>
          <p:cNvSpPr txBox="1"/>
          <p:nvPr/>
        </p:nvSpPr>
        <p:spPr>
          <a:xfrm>
            <a:off x="10992544" y="44624"/>
            <a:ext cx="115212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1. 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41AE76-8826-4D21-A8ED-3115C8414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04" y="2082048"/>
            <a:ext cx="8333192" cy="26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7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6723-383C-4A11-BC6A-623770C9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in a nutshell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05D5-BE37-43A8-9E8D-D2FE49A27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Signal extraction step – CNN part.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34C6-2959-4901-ABEA-9FAD4215C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DD0A0-19FD-4E92-BB56-D951C3184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484784"/>
            <a:ext cx="6672841" cy="2471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E60A92-CE29-4D1A-9149-46FEEA1E8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4240315"/>
            <a:ext cx="4576207" cy="22614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B2C606-2070-4642-93EA-C6024AFE00B2}"/>
              </a:ext>
            </a:extLst>
          </p:cNvPr>
          <p:cNvSpPr txBox="1"/>
          <p:nvPr/>
        </p:nvSpPr>
        <p:spPr>
          <a:xfrm>
            <a:off x="10992544" y="44624"/>
            <a:ext cx="115212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1. Summary</a:t>
            </a:r>
          </a:p>
        </p:txBody>
      </p:sp>
    </p:spTree>
    <p:extLst>
      <p:ext uri="{BB962C8B-B14F-4D97-AF65-F5344CB8AC3E}">
        <p14:creationId xmlns:p14="http://schemas.microsoft.com/office/powerpoint/2010/main" val="107723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6723-383C-4A11-BC6A-623770C9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in a nutshell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05D5-BE37-43A8-9E8D-D2FE49A27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Signal extraction step – Transformer part.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34C6-2959-4901-ABEA-9FAD4215C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C606-2070-4642-93EA-C6024AFE00B2}"/>
              </a:ext>
            </a:extLst>
          </p:cNvPr>
          <p:cNvSpPr txBox="1"/>
          <p:nvPr/>
        </p:nvSpPr>
        <p:spPr>
          <a:xfrm>
            <a:off x="10992544" y="44624"/>
            <a:ext cx="115212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1. 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BF3BC-AE81-4289-8726-991E1161C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916832"/>
            <a:ext cx="6078429" cy="3515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8BE947-E114-4A4D-BF70-C506A154D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685" y="2365385"/>
            <a:ext cx="3718883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6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6723-383C-4A11-BC6A-623770C9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in a nutshell (3)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605D5-BE37-43A8-9E8D-D2FE49A27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some math notation: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Residual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Signal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Weight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SD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605D5-BE37-43A8-9E8D-D2FE49A27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1" t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34C6-2959-4901-ABEA-9FAD4215C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C606-2070-4642-93EA-C6024AFE00B2}"/>
              </a:ext>
            </a:extLst>
          </p:cNvPr>
          <p:cNvSpPr txBox="1"/>
          <p:nvPr/>
        </p:nvSpPr>
        <p:spPr>
          <a:xfrm>
            <a:off x="10992544" y="44624"/>
            <a:ext cx="115212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1. Summary</a:t>
            </a:r>
          </a:p>
        </p:txBody>
      </p:sp>
    </p:spTree>
    <p:extLst>
      <p:ext uri="{BB962C8B-B14F-4D97-AF65-F5344CB8AC3E}">
        <p14:creationId xmlns:p14="http://schemas.microsoft.com/office/powerpoint/2010/main" val="390795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1D11-A259-47CA-B159-3B4A12AD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Clarifications (1)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2A9FDA-9C60-44E4-BE90-01C43C4E9B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600" dirty="0"/>
                  <a:t>(a) When you maximize SR (or mv-utility) at time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600" dirty="0"/>
                  <a:t>, how do you form expectations of returns and volatility at time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/>
                  <a:t>?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(b) Do you have zero-cost or net long portfolios?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2A9FDA-9C60-44E4-BE90-01C43C4E9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9" t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48F9F-8646-481E-BA3E-09D00FF09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7DB76-542B-424C-B6CE-A5291674E7D3}"/>
              </a:ext>
            </a:extLst>
          </p:cNvPr>
          <p:cNvSpPr txBox="1"/>
          <p:nvPr/>
        </p:nvSpPr>
        <p:spPr>
          <a:xfrm>
            <a:off x="9840416" y="44624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2. Small picture comments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5E60BC-1D08-39E8-DE95-8FE108D22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85" y="2852936"/>
            <a:ext cx="10474199" cy="735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279149-1B5F-23F6-C578-19B534790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838" y="4422584"/>
            <a:ext cx="3162323" cy="2390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E51D1-A5B1-287A-627C-3A91A68B1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849" y="3768727"/>
            <a:ext cx="8791639" cy="5810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0A7EC6-309A-BEC1-8312-B18A201A8E32}"/>
              </a:ext>
            </a:extLst>
          </p:cNvPr>
          <p:cNvSpPr txBox="1"/>
          <p:nvPr/>
        </p:nvSpPr>
        <p:spPr>
          <a:xfrm>
            <a:off x="10344472" y="3872081"/>
            <a:ext cx="804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Page 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87114-8D33-DA49-9DEE-7ED3D716F100}"/>
              </a:ext>
            </a:extLst>
          </p:cNvPr>
          <p:cNvSpPr txBox="1"/>
          <p:nvPr/>
        </p:nvSpPr>
        <p:spPr>
          <a:xfrm>
            <a:off x="11124197" y="3068960"/>
            <a:ext cx="804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Page 23</a:t>
            </a:r>
          </a:p>
        </p:txBody>
      </p:sp>
    </p:spTree>
    <p:extLst>
      <p:ext uri="{BB962C8B-B14F-4D97-AF65-F5344CB8AC3E}">
        <p14:creationId xmlns:p14="http://schemas.microsoft.com/office/powerpoint/2010/main" val="219554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1D11-A259-47CA-B159-3B4A12AD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Clarifications 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2A9FDA-9C60-44E4-BE90-01C43C4E9B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600" dirty="0"/>
                  <a:t>(c) Are residuals calculated from factor model with intercept or without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(d) Why is an OU process (basically an AR(1) process) good for modeling </a:t>
                </a:r>
                <a:r>
                  <a:rPr lang="en-US" sz="2600" u="sng" dirty="0"/>
                  <a:t>cumulative</a:t>
                </a:r>
                <a:r>
                  <a:rPr lang="en-US" sz="2600" dirty="0"/>
                  <a:t> residuals (which, like prices, should have a trend)?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(e) What is need to define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using cumulative residuals rather than just residuals? Seems more restrictive for the machine.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2A9FDA-9C60-44E4-BE90-01C43C4E9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9" t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48F9F-8646-481E-BA3E-09D00FF09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7DB76-542B-424C-B6CE-A5291674E7D3}"/>
              </a:ext>
            </a:extLst>
          </p:cNvPr>
          <p:cNvSpPr txBox="1"/>
          <p:nvPr/>
        </p:nvSpPr>
        <p:spPr>
          <a:xfrm>
            <a:off x="9840416" y="44624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2. Small picture comments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DC281-0208-43E6-94BC-D14F588E1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412776"/>
            <a:ext cx="8638019" cy="979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90FAB5-A3AF-45C6-8AC7-707F9613E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055" y="5502695"/>
            <a:ext cx="6229890" cy="5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2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1D11-A259-47CA-B159-3B4A12AD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A9FDA-9C60-44E4-BE90-01C43C4E9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(f) Please change color coding.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48F9F-8646-481E-BA3E-09D00FF09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4A11B-6BBF-41F1-8E1D-A14D58CB02B8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7DB76-542B-424C-B6CE-A5291674E7D3}"/>
              </a:ext>
            </a:extLst>
          </p:cNvPr>
          <p:cNvSpPr txBox="1"/>
          <p:nvPr/>
        </p:nvSpPr>
        <p:spPr>
          <a:xfrm>
            <a:off x="9840416" y="44624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2. Small picture comments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A8EAB1-8192-4127-A48E-89A21E696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1556792"/>
            <a:ext cx="4320914" cy="27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64785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">
  <a:themeElements>
    <a:clrScheme name="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ä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\\Server1\Vorlagen\SBS\SBS\Präsentation.pot</Template>
  <TotalTime>0</TotalTime>
  <Words>1656</Words>
  <Application>Microsoft Office PowerPoint</Application>
  <PresentationFormat>Widescreen</PresentationFormat>
  <Paragraphs>333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Cambria Math</vt:lpstr>
      <vt:lpstr>Comic Sans MS</vt:lpstr>
      <vt:lpstr>Symbol</vt:lpstr>
      <vt:lpstr>Verdana</vt:lpstr>
      <vt:lpstr>Wingdings</vt:lpstr>
      <vt:lpstr>Präsentation</vt:lpstr>
      <vt:lpstr>Deep Learning Statistical Arbitrage  Jorge Guijarro-Ordonez Markus Pelger Greg Zanotti</vt:lpstr>
      <vt:lpstr>Agenda</vt:lpstr>
      <vt:lpstr>Paper in a nutshell (1)</vt:lpstr>
      <vt:lpstr>Paper in a nutshell (2)</vt:lpstr>
      <vt:lpstr>Paper in a nutshell (3)</vt:lpstr>
      <vt:lpstr>Paper in a nutshell (3)</vt:lpstr>
      <vt:lpstr>Clarifications (1)</vt:lpstr>
      <vt:lpstr>Clarifications (2)</vt:lpstr>
      <vt:lpstr>Clarifications (3)</vt:lpstr>
      <vt:lpstr>Nitpicking (1)</vt:lpstr>
      <vt:lpstr>Nitpicking (2)</vt:lpstr>
      <vt:lpstr>Nitpicking (3)</vt:lpstr>
      <vt:lpstr>Nitpicking (4)</vt:lpstr>
      <vt:lpstr>Nitpicking (5)</vt:lpstr>
      <vt:lpstr>Terminology (1)</vt:lpstr>
      <vt:lpstr>Terminology (2)</vt:lpstr>
      <vt:lpstr>Terminology (3)</vt:lpstr>
      <vt:lpstr>My data</vt:lpstr>
      <vt:lpstr>My ‘machine’</vt:lpstr>
      <vt:lpstr>Loser−Winner return for sorts on return (1)</vt:lpstr>
      <vt:lpstr>Loser−Winner return for sorts on return (2)</vt:lpstr>
      <vt:lpstr>Loser−Winner return for sorts on residual (1)</vt:lpstr>
      <vt:lpstr>Loser−Winner return for sorts on residuals (2)</vt:lpstr>
      <vt:lpstr>What are some other benchmarks?</vt:lpstr>
      <vt:lpstr>Technical trading rules (Sullivan, Timmermann, and White, 1999)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Amit Goyal</dc:creator>
  <cp:lastModifiedBy>Amit Goyal</cp:lastModifiedBy>
  <cp:revision>1033</cp:revision>
  <cp:lastPrinted>2022-08-25T13:58:14Z</cp:lastPrinted>
  <dcterms:created xsi:type="dcterms:W3CDTF">2003-07-01T09:50:36Z</dcterms:created>
  <dcterms:modified xsi:type="dcterms:W3CDTF">2022-08-25T14:31:18Z</dcterms:modified>
</cp:coreProperties>
</file>